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70" r:id="rId2"/>
    <p:sldId id="293" r:id="rId3"/>
    <p:sldId id="291" r:id="rId4"/>
    <p:sldId id="290" r:id="rId5"/>
    <p:sldId id="295" r:id="rId6"/>
    <p:sldId id="272" r:id="rId7"/>
    <p:sldId id="296" r:id="rId8"/>
    <p:sldId id="298" r:id="rId9"/>
    <p:sldId id="297" r:id="rId10"/>
    <p:sldId id="300" r:id="rId11"/>
    <p:sldId id="278" r:id="rId12"/>
    <p:sldId id="288" r:id="rId13"/>
  </p:sldIdLst>
  <p:sldSz cx="9144000" cy="6858000" type="screen4x3"/>
  <p:notesSz cx="6670675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79F"/>
    <a:srgbClr val="260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3073" autoAdjust="0"/>
  </p:normalViewPr>
  <p:slideViewPr>
    <p:cSldViewPr>
      <p:cViewPr varScale="1">
        <p:scale>
          <a:sx n="68" d="100"/>
          <a:sy n="68" d="100"/>
        </p:scale>
        <p:origin x="-12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83C5F-E90E-4DBD-AD08-EF3118384F99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AF761-C446-43AA-9C42-610FFB03DA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051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7A16-3932-4FA5-822E-956279E08FFE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3BFB-B916-47A6-9D2E-09CFAF9A4B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17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668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5204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597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72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849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849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272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272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272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272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27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alyazat.gov.hu/" TargetMode="External"/><Relationship Id="rId4" Type="http://schemas.openxmlformats.org/officeDocument/2006/relationships/hyperlink" Target="http://palyazat.gov.hu/doc/450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39752" y="5949280"/>
            <a:ext cx="6876257" cy="908720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latin typeface="+mj-lt"/>
              </a:rPr>
              <a:t>Kocsis Tibor</a:t>
            </a:r>
            <a:endParaRPr lang="hu-HU" sz="2800" b="1" dirty="0"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449295" y="548680"/>
            <a:ext cx="471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41779F"/>
                </a:solidFill>
              </a:rPr>
              <a:t>Kaposvár, 2016. március 01.</a:t>
            </a:r>
            <a:endParaRPr lang="hu-HU" sz="2400" b="1" dirty="0">
              <a:solidFill>
                <a:srgbClr val="41779F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21656" y="1700853"/>
            <a:ext cx="77768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41779F"/>
                </a:solidFill>
              </a:rPr>
              <a:t>Vállalatok K+F+I tevékenységének támogatása</a:t>
            </a:r>
            <a:br>
              <a:rPr lang="hu-HU" sz="3600" b="1" dirty="0">
                <a:solidFill>
                  <a:srgbClr val="41779F"/>
                </a:solidFill>
              </a:rPr>
            </a:br>
            <a:endParaRPr lang="hu-HU" sz="3600" b="1" dirty="0">
              <a:solidFill>
                <a:srgbClr val="41779F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41779F"/>
                </a:solidFill>
              </a:rPr>
              <a:t/>
            </a:r>
            <a:br>
              <a:rPr lang="hu-HU" sz="3200" b="1" dirty="0" smtClean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1026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681015" y="5192816"/>
            <a:ext cx="1368152" cy="324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0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243408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Speciális feltételek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458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4.) Kutatási infrastruktúrához nyújtott beruházási támogatás keretében:</a:t>
            </a:r>
          </a:p>
          <a:p>
            <a:pPr marL="35179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építéshez kapcsolódó költségek</a:t>
            </a:r>
          </a:p>
          <a:p>
            <a:pPr marL="35179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eszközbeszerzés költségei </a:t>
            </a:r>
          </a:p>
          <a:p>
            <a:pPr marL="35179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immateriális javak beszerzési költségei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5.) Eljárási innovációhoz nyújtott támogatás keretében:</a:t>
            </a:r>
          </a:p>
          <a:p>
            <a:pPr marL="35179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szakmai megvalósításhoz kapcsolódó személyi jellegű ráfordítás</a:t>
            </a:r>
          </a:p>
          <a:p>
            <a:pPr marL="35179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szakmai megvalósításhoz kapcsolódó szolgáltatások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költségei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6.) KKV-k vásárokon való részvételéhez nyújtott támogatás keretében</a:t>
            </a:r>
          </a:p>
          <a:p>
            <a:pPr marL="35179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marketing költségek (külföldi kiállításokon)</a:t>
            </a:r>
          </a:p>
          <a:p>
            <a:pPr marL="35179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szolgáltatások költségei</a:t>
            </a:r>
          </a:p>
          <a:p>
            <a:pPr marL="35179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területi díj</a:t>
            </a:r>
          </a:p>
        </p:txBody>
      </p:sp>
    </p:spTree>
    <p:extLst>
      <p:ext uri="{BB962C8B-B14F-4D97-AF65-F5344CB8AC3E}">
        <p14:creationId xmlns:p14="http://schemas.microsoft.com/office/powerpoint/2010/main" val="16883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 </a:t>
            </a:r>
            <a:r>
              <a:rPr lang="hu-HU" sz="3200" dirty="0">
                <a:latin typeface="+mj-lt"/>
              </a:rPr>
              <a:t>A pályázat elérhetősége</a:t>
            </a:r>
            <a:endParaRPr lang="hu-HU" sz="3000" b="1" cap="none" dirty="0">
              <a:solidFill>
                <a:srgbClr val="41779F"/>
              </a:solidFill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3600" b="1" dirty="0" smtClean="0">
              <a:hlinkClick r:id="rId4"/>
            </a:endParaRPr>
          </a:p>
          <a:p>
            <a:pPr algn="ctr"/>
            <a:endParaRPr lang="hu-HU" sz="3600" b="1" dirty="0" smtClean="0"/>
          </a:p>
          <a:p>
            <a:pPr algn="ctr"/>
            <a:r>
              <a:rPr lang="hu-HU" sz="3600" b="1" dirty="0" smtClean="0">
                <a:hlinkClick r:id="rId5"/>
              </a:rPr>
              <a:t>http</a:t>
            </a:r>
            <a:r>
              <a:rPr lang="hu-HU" sz="3600" b="1" dirty="0">
                <a:hlinkClick r:id="rId5"/>
              </a:rPr>
              <a:t>://</a:t>
            </a:r>
            <a:r>
              <a:rPr lang="hu-HU" sz="3600" b="1" dirty="0" smtClean="0">
                <a:hlinkClick r:id="rId5"/>
              </a:rPr>
              <a:t>palyazat.gov.hu</a:t>
            </a:r>
            <a:endParaRPr lang="hu-HU" sz="3600" b="1" dirty="0" smtClean="0"/>
          </a:p>
          <a:p>
            <a:pPr algn="ctr"/>
            <a:endParaRPr lang="hu-HU" sz="3600" b="1" dirty="0" smtClean="0"/>
          </a:p>
          <a:p>
            <a:pPr algn="ctr"/>
            <a:r>
              <a:rPr lang="hu-HU" sz="3600" b="1" dirty="0" smtClean="0"/>
              <a:t> </a:t>
            </a:r>
            <a:endParaRPr lang="hu-HU" sz="3600" b="1" dirty="0"/>
          </a:p>
          <a:p>
            <a:endParaRPr lang="hu-HU" sz="2800" dirty="0"/>
          </a:p>
          <a:p>
            <a:endParaRPr lang="hu-HU" sz="2800" dirty="0" smtClean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9817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251520" y="548680"/>
            <a:ext cx="86764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>
                <a:solidFill>
                  <a:srgbClr val="41779F"/>
                </a:solidFill>
              </a:rPr>
              <a:t>Köszönöm a figyelmet!</a:t>
            </a:r>
            <a:r>
              <a:rPr lang="hu-HU" sz="3200" b="1" dirty="0">
                <a:solidFill>
                  <a:srgbClr val="41779F"/>
                </a:solidFill>
              </a:rPr>
              <a:t/>
            </a:r>
            <a:br>
              <a:rPr lang="hu-HU" sz="3200" b="1" dirty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9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259632" y="2492896"/>
            <a:ext cx="69127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/>
              <a:t>Kocsis Tibor</a:t>
            </a:r>
          </a:p>
          <a:p>
            <a:pPr algn="ctr"/>
            <a:endParaRPr lang="hu-HU" sz="2800" b="1" dirty="0"/>
          </a:p>
          <a:p>
            <a:pPr algn="ctr"/>
            <a:r>
              <a:rPr lang="hu-HU" sz="2800" b="1" dirty="0"/>
              <a:t>E-mail: </a:t>
            </a:r>
            <a:r>
              <a:rPr lang="hu-HU" sz="2800" b="1" dirty="0" err="1"/>
              <a:t>t.kocsis</a:t>
            </a:r>
            <a:r>
              <a:rPr lang="hu-HU" sz="2800" b="1" dirty="0"/>
              <a:t>@</a:t>
            </a:r>
            <a:r>
              <a:rPr lang="hu-HU" sz="2800" b="1" dirty="0" err="1"/>
              <a:t>somogy.hu</a:t>
            </a:r>
            <a:endParaRPr lang="hu-HU" sz="2800" b="1" dirty="0"/>
          </a:p>
          <a:p>
            <a:pPr algn="ctr"/>
            <a:r>
              <a:rPr lang="hu-HU" sz="2800" b="1" dirty="0"/>
              <a:t>Telefon:+36-309561693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39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 </a:t>
            </a:r>
            <a:r>
              <a:rPr lang="hu-HU" sz="3200" dirty="0">
                <a:latin typeface="+mj-lt"/>
              </a:rPr>
              <a:t>A pályázat célja</a:t>
            </a:r>
            <a:endParaRPr lang="hu-HU" sz="3000" b="1" cap="none" dirty="0">
              <a:solidFill>
                <a:srgbClr val="41779F"/>
              </a:solidFill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pPr algn="ctr"/>
            <a:endParaRPr lang="hu-HU" sz="2800" dirty="0"/>
          </a:p>
          <a:p>
            <a:pPr algn="ctr"/>
            <a:r>
              <a:rPr lang="hu-HU" sz="2800" dirty="0"/>
              <a:t>A hazai vállalkozások kutatás-fejlesztési és innovációs tevékenységének növelése olyan hazai kutatás-fejlesztési és innovációs tevékenységek támogatásával, amelyek jelentős szellemi hozzáadott értéket tartalmazó, új, piacképes termékek, szolgáltatások, technológiák, továbbá ezek prototípusainak kifejlesztését eredményezik.</a:t>
            </a:r>
          </a:p>
        </p:txBody>
      </p:sp>
    </p:spTree>
    <p:extLst>
      <p:ext uri="{BB962C8B-B14F-4D97-AF65-F5344CB8AC3E}">
        <p14:creationId xmlns:p14="http://schemas.microsoft.com/office/powerpoint/2010/main" val="26042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 </a:t>
            </a:r>
            <a:r>
              <a:rPr lang="hu-HU" sz="3200" dirty="0">
                <a:latin typeface="+mj-lt"/>
              </a:rPr>
              <a:t>Támogatás összege, benyújtási időszaka</a:t>
            </a:r>
            <a:endParaRPr lang="hu-HU" sz="3000" b="1" cap="none" dirty="0">
              <a:solidFill>
                <a:srgbClr val="41779F"/>
              </a:solidFill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999068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hu-HU" sz="3200" dirty="0" smtClean="0"/>
          </a:p>
          <a:p>
            <a:pPr algn="ctr">
              <a:lnSpc>
                <a:spcPct val="150000"/>
              </a:lnSpc>
            </a:pPr>
            <a:r>
              <a:rPr lang="hu-HU" sz="2800" dirty="0" smtClean="0"/>
              <a:t>Minimum </a:t>
            </a:r>
            <a:r>
              <a:rPr lang="hu-HU" sz="2800" dirty="0"/>
              <a:t>50 millió Ft, maximum 1.000 millió Ft. </a:t>
            </a:r>
          </a:p>
          <a:p>
            <a:pPr algn="ctr">
              <a:lnSpc>
                <a:spcPct val="150000"/>
              </a:lnSpc>
            </a:pPr>
            <a:r>
              <a:rPr lang="hu-HU" sz="2800" dirty="0"/>
              <a:t>Konzorcium esetén minimum 100 millió Ft, maximum 1.000 millió Ft</a:t>
            </a:r>
            <a:r>
              <a:rPr lang="hu-HU" sz="2800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hu-HU" sz="2800" dirty="0"/>
          </a:p>
          <a:p>
            <a:pPr algn="just">
              <a:lnSpc>
                <a:spcPct val="150000"/>
              </a:lnSpc>
            </a:pPr>
            <a:r>
              <a:rPr lang="hu-HU" sz="2800" dirty="0" smtClean="0"/>
              <a:t>	Beadás </a:t>
            </a:r>
            <a:r>
              <a:rPr lang="hu-HU" sz="2800" dirty="0"/>
              <a:t>kezdete: </a:t>
            </a:r>
            <a:r>
              <a:rPr lang="hu-HU" sz="2800" dirty="0" smtClean="0"/>
              <a:t> 2015</a:t>
            </a:r>
            <a:r>
              <a:rPr lang="hu-HU" sz="2800" dirty="0"/>
              <a:t>. november 02,</a:t>
            </a:r>
          </a:p>
          <a:p>
            <a:pPr algn="just">
              <a:lnSpc>
                <a:spcPct val="150000"/>
              </a:lnSpc>
            </a:pPr>
            <a:r>
              <a:rPr lang="hu-HU" sz="2800" dirty="0" smtClean="0"/>
              <a:t>	Beadás </a:t>
            </a:r>
            <a:r>
              <a:rPr lang="hu-HU" sz="2800" dirty="0"/>
              <a:t>vége:       2017. november 02.</a:t>
            </a:r>
          </a:p>
          <a:p>
            <a:pPr algn="just"/>
            <a:endParaRPr lang="hu-HU" sz="3200" i="1" dirty="0" smtClean="0"/>
          </a:p>
          <a:p>
            <a:pPr algn="just"/>
            <a:endParaRPr lang="hu-HU" sz="3200" i="1" dirty="0"/>
          </a:p>
          <a:p>
            <a:pPr>
              <a:lnSpc>
                <a:spcPct val="150000"/>
              </a:lnSpc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4517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 </a:t>
            </a:r>
            <a:r>
              <a:rPr lang="hu-HU" sz="3200" dirty="0">
                <a:latin typeface="+mj-lt"/>
              </a:rPr>
              <a:t>Támogatható tevékenységek</a:t>
            </a:r>
            <a:endParaRPr lang="hu-HU" sz="3000" b="1" cap="none" dirty="0">
              <a:solidFill>
                <a:srgbClr val="41779F"/>
              </a:solidFill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-12824" y="1067295"/>
            <a:ext cx="9144000" cy="523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1.) Kutatás-fejlesztési projekt támogatás keretében: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Ipari kutatás (maximum a projekt 50%-a)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Kísérleti fejlesztés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hu-H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2.) De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minimis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támogatás keretében (elsődleges mezőgazdasági termeléshez nem):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Projekt előkészítési tevékenység (önállóan nem)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Projektmenedzsment tevékenység (önállóan nem)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 projekt szakmai megvalósításához kapcsolódó szolgáltatások igénybevétele (önállóan nem)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.) Regionális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beruházási támogatás keretében (elsődleges mezőgazdasági termeléshez nem)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Eszközbeszerzés (önállóan nem)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Épületépítés, bővítés, átalakítás, korszerűsítés, alapinfrastruktúra (önállóan nem)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Immateriális javak beszerzése (önállóan nem)</a:t>
            </a:r>
          </a:p>
          <a:p>
            <a:pPr algn="just"/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1354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 </a:t>
            </a:r>
            <a:r>
              <a:rPr lang="hu-HU" sz="3200" dirty="0">
                <a:latin typeface="+mj-lt"/>
              </a:rPr>
              <a:t>Támogatható tevékenységek</a:t>
            </a:r>
            <a:endParaRPr lang="hu-HU" sz="3000" b="1" cap="none" dirty="0">
              <a:solidFill>
                <a:srgbClr val="41779F"/>
              </a:solidFill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-12824" y="1067295"/>
            <a:ext cx="9144000" cy="390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4.) Kutatási infrastruktúrához nyújtott beruházási támogatás keretében: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Mint a regionális támogatásnál szolgáltatások területén az eljárási innovációhoz nyújtott támogatás keretében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5.) Eljárás innováció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hu-H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6.) Vásár részvételhez nyújtott támogatás: maximum 40 millió Ft-ig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Azon 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projektek támogathatók, amelyek illeszkednek a Nemzeti S3 horizontális ágazati prioritásához, vagy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intelligens technológiák valamelyikéhez</a:t>
            </a:r>
          </a:p>
          <a:p>
            <a:pPr algn="just"/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4778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Pályázók köre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-7788" y="1055984"/>
            <a:ext cx="9144000" cy="5614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09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Tx/>
              <a:buChar char="-"/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Mikro-, kis- és középvállalkozások, nagyvállalatok,</a:t>
            </a:r>
          </a:p>
          <a:p>
            <a:pPr marL="46609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Tx/>
              <a:buChar char="-"/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amelyek rendelkeznek legalább 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a.) egy lezárt teljes üzleti évvel, 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b.) éves átlagos statisztikai állomány létszáma minimum 1 fő volt az utolsó lezárt teljes üzleti évben,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c.) Magyarországon székhellyel rendelkeznek, 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d.) kettős könyvelést vezető gazdasági társaságok,</a:t>
            </a:r>
          </a:p>
          <a:p>
            <a:pPr marL="18034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e.) EGT területén székhellyel és Magyarországon fióktelephellyel rendelkeznek, és nem taroznak az </a:t>
            </a:r>
            <a:r>
              <a:rPr lang="hu-H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 </a:t>
            </a: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hatálya alá. 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fenti feltételeknek külön-külön megfelelő társaságok konzorciumai is pályázhatnak.</a:t>
            </a:r>
          </a:p>
          <a:p>
            <a:pPr algn="just"/>
            <a:endParaRPr lang="hu-HU" sz="2000" i="1" dirty="0" smtClean="0"/>
          </a:p>
          <a:p>
            <a:pPr algn="just"/>
            <a:endParaRPr lang="hu-HU" sz="2000" i="1" dirty="0"/>
          </a:p>
          <a:p>
            <a:pPr>
              <a:lnSpc>
                <a:spcPct val="150000"/>
              </a:lnSpc>
            </a:pP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5348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Támogatás intenzitás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 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2295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endParaRPr lang="hu-H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Támogatási </a:t>
            </a:r>
            <a:r>
              <a:rPr lang="hu-H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kategóriánként, illetve kkv besorolástól valamint regionális besorolástól </a:t>
            </a:r>
            <a:r>
              <a:rPr lang="hu-H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függően</a:t>
            </a:r>
          </a:p>
          <a:p>
            <a:pPr marL="180340"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hu-H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%-80%.</a:t>
            </a:r>
          </a:p>
        </p:txBody>
      </p:sp>
    </p:spTree>
    <p:extLst>
      <p:ext uri="{BB962C8B-B14F-4D97-AF65-F5344CB8AC3E}">
        <p14:creationId xmlns:p14="http://schemas.microsoft.com/office/powerpoint/2010/main" val="23994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Kötelező vállalások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772816"/>
            <a:ext cx="9144000" cy="4106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34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800" dirty="0">
                <a:ea typeface="Calibri" panose="020F0502020204030204" pitchFamily="34" charset="0"/>
                <a:cs typeface="Times New Roman" panose="02020603050405020304" pitchFamily="18" charset="0"/>
              </a:rPr>
              <a:t>1.) A K+F+I tevékenység eredményéből származó bevétel a fenntartás időszak bármely 2 egymást </a:t>
            </a:r>
            <a:r>
              <a:rPr lang="hu-H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követő </a:t>
            </a:r>
            <a:r>
              <a:rPr lang="hu-HU" sz="2800" dirty="0">
                <a:ea typeface="Calibri" panose="020F0502020204030204" pitchFamily="34" charset="0"/>
                <a:cs typeface="Times New Roman" panose="02020603050405020304" pitchFamily="18" charset="0"/>
              </a:rPr>
              <a:t>üzleti évben eléri a támogatás összeg legalább 30%-át.</a:t>
            </a:r>
          </a:p>
          <a:p>
            <a:pPr marL="466090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Tx/>
              <a:buChar char="-"/>
            </a:pPr>
            <a:endParaRPr lang="hu-H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2800" dirty="0">
                <a:ea typeface="Calibri" panose="020F0502020204030204" pitchFamily="34" charset="0"/>
                <a:cs typeface="Times New Roman" panose="02020603050405020304" pitchFamily="18" charset="0"/>
              </a:rPr>
              <a:t>2.) A projekt fizikai befejezés évét követő 1. üzleti évben a létrehozott K+F munkahelyeket a </a:t>
            </a:r>
            <a:r>
              <a:rPr lang="hu-H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bázislétszámhoz </a:t>
            </a:r>
            <a:r>
              <a:rPr lang="hu-HU" sz="2800" dirty="0">
                <a:ea typeface="Calibri" panose="020F0502020204030204" pitchFamily="34" charset="0"/>
                <a:cs typeface="Times New Roman" panose="02020603050405020304" pitchFamily="18" charset="0"/>
              </a:rPr>
              <a:t>viszonyítva növekményként fenntartja a pályázó.</a:t>
            </a:r>
          </a:p>
        </p:txBody>
      </p:sp>
    </p:spTree>
    <p:extLst>
      <p:ext uri="{BB962C8B-B14F-4D97-AF65-F5344CB8AC3E}">
        <p14:creationId xmlns:p14="http://schemas.microsoft.com/office/powerpoint/2010/main" val="23994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-171400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  <a:latin typeface="+mj-lt"/>
              </a:rPr>
              <a:t>Speciális feltételek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870330"/>
            <a:ext cx="9144000" cy="5212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Elszámolható költségek köre: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1.) K+F projekthez nyújtott támogatás keretében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Szakmai megvalósításban közreműködő munkatársak költségei (munkabér, bérjellegű juttatás, munkába járás költsége, </a:t>
            </a:r>
            <a:r>
              <a:rPr lang="hu-H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cafetéria</a:t>
            </a: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járulékok, foglalkoztatást terhelő adók, harmadik féltől megrendelt szolgáltatások költsége, megvalósításhoz kapcsolódó anyagköltségek).</a:t>
            </a: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2.) De </a:t>
            </a:r>
            <a:r>
              <a:rPr lang="hu-HU" sz="1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minimis</a:t>
            </a:r>
            <a:r>
              <a:rPr lang="hu-H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támogatási keretek:</a:t>
            </a:r>
          </a:p>
          <a:p>
            <a:pPr marL="32400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projekt előkészítés költsége (előzetes tanulmányok, engedélyezési dokumentumok költsége, közbeszerzési költségek)</a:t>
            </a:r>
          </a:p>
          <a:p>
            <a:pPr marL="32400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projektmenedzsment költségei</a:t>
            </a:r>
          </a:p>
          <a:p>
            <a:pPr marL="32400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kötelező nyilvánosság költsége</a:t>
            </a:r>
          </a:p>
          <a:p>
            <a:pPr marL="32400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rezsi költségek</a:t>
            </a:r>
          </a:p>
          <a:p>
            <a:pPr marL="324000" indent="-1714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egyéb általános </a:t>
            </a:r>
            <a:r>
              <a:rPr lang="hu-H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költségek</a:t>
            </a:r>
            <a:endParaRPr lang="hu-H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u-H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3.) Regionális beruházási támogatások keretében:</a:t>
            </a:r>
          </a:p>
          <a:p>
            <a:pPr marL="35179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építési és alapinfrastruktúra költségei</a:t>
            </a:r>
          </a:p>
          <a:p>
            <a:pPr marL="35179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eszközbeszerzés</a:t>
            </a:r>
          </a:p>
          <a:p>
            <a:pPr marL="35179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a typeface="Calibri" panose="020F0502020204030204" pitchFamily="34" charset="0"/>
                <a:cs typeface="Times New Roman" panose="02020603050405020304" pitchFamily="18" charset="0"/>
              </a:rPr>
              <a:t>immateriális javak beszerzési költségei</a:t>
            </a:r>
          </a:p>
        </p:txBody>
      </p:sp>
    </p:spTree>
    <p:extLst>
      <p:ext uri="{BB962C8B-B14F-4D97-AF65-F5344CB8AC3E}">
        <p14:creationId xmlns:p14="http://schemas.microsoft.com/office/powerpoint/2010/main" val="23994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636</TotalTime>
  <Words>540</Words>
  <Application>Microsoft Office PowerPoint</Application>
  <PresentationFormat>Diavetítés a képernyőre (4:3 oldalarány)</PresentationFormat>
  <Paragraphs>128</Paragraphs>
  <Slides>12</Slides>
  <Notes>11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Medián</vt:lpstr>
      <vt:lpstr>PowerPoint bemutató</vt:lpstr>
      <vt:lpstr> A pályázat célja</vt:lpstr>
      <vt:lpstr> Támogatás összege, benyújtási időszaka</vt:lpstr>
      <vt:lpstr> Támogatható tevékenységek</vt:lpstr>
      <vt:lpstr> Támogatható tevékenységek</vt:lpstr>
      <vt:lpstr>Pályázók köre</vt:lpstr>
      <vt:lpstr>Támogatás intenzitás</vt:lpstr>
      <vt:lpstr>Kötelező vállalások</vt:lpstr>
      <vt:lpstr>Speciális feltételek</vt:lpstr>
      <vt:lpstr>Speciális feltételek</vt:lpstr>
      <vt:lpstr> A pályázat elérhetősége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Országos Mikrohitel Konferencia Kaposvár</dc:title>
  <dc:creator>Decsi Zoltán</dc:creator>
  <cp:lastModifiedBy>Decsi Zoltán</cp:lastModifiedBy>
  <cp:revision>49</cp:revision>
  <cp:lastPrinted>2016-02-29T07:02:48Z</cp:lastPrinted>
  <dcterms:created xsi:type="dcterms:W3CDTF">2015-10-12T11:02:35Z</dcterms:created>
  <dcterms:modified xsi:type="dcterms:W3CDTF">2016-03-01T07:32:50Z</dcterms:modified>
</cp:coreProperties>
</file>